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2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5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A69F-E568-B649-8E47-4AF5F939170B}" type="datetimeFigureOut">
              <a:rPr lang="en-US" smtClean="0"/>
              <a:t>17-05-16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2B809-95F1-5A4D-9375-FCCF470E9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51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E419-8849-DC45-9036-BCF034721E2E}" type="datetimeFigureOut">
              <a:rPr lang="en-US" smtClean="0"/>
              <a:t>17-05-15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D4190-C4A6-B84E-97A9-F77F31BD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8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more</a:t>
            </a:r>
            <a:r>
              <a:rPr lang="en-US" baseline="0" dirty="0" smtClean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Many more fragments than we can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C11178-4F24-F047-BF39-749B523BBEA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6C073-8C39-FF42-A907-876F98027062}" type="datetime1">
              <a:rPr lang="en-CA" smtClean="0"/>
              <a:t>17-05-16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96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1249-D709-614D-9A8A-6CAFE858E45F}" type="datetime1">
              <a:rPr lang="en-CA" smtClean="0"/>
              <a:t>17-05-16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3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8FA9-BA95-3745-BA98-F3CC0FBF887C}" type="datetime1">
              <a:rPr lang="en-CA" smtClean="0"/>
              <a:t>17-05-16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5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247E-6A93-4E4B-96DE-3CB2B99726A3}" type="datetime1">
              <a:rPr lang="en-CA" smtClean="0"/>
              <a:t>17-05-16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2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491C9-01EF-404A-B9E1-4029CEDE8491}" type="datetime1">
              <a:rPr lang="en-CA" smtClean="0"/>
              <a:t>17-05-16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5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2035-8ACD-F949-A4CA-0DDD3FD85B12}" type="datetime1">
              <a:rPr lang="en-CA" smtClean="0"/>
              <a:t>17-05-16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6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196C-546E-E743-AA8E-792C64A40210}" type="datetime1">
              <a:rPr lang="en-CA" smtClean="0"/>
              <a:t>17-05-16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7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52F6-C932-D042-BE06-258EB6A2586A}" type="datetime1">
              <a:rPr lang="en-CA" smtClean="0"/>
              <a:t>17-05-16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98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839-83CC-7D40-B8AB-FB8D9724155F}" type="datetime1">
              <a:rPr lang="en-CA" smtClean="0"/>
              <a:t>17-05-16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85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7B57D-7B18-1F45-A6C6-342B302D84AB}" type="datetime1">
              <a:rPr lang="en-CA" smtClean="0"/>
              <a:t>17-05-16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E7C2-FA9A-044F-998E-AE3FD01E1A26}" type="datetime1">
              <a:rPr lang="en-CA" smtClean="0"/>
              <a:t>17-05-16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8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8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D96C1-3B5F-764F-9E2D-7BBE9EDB4E41}" type="datetime1">
              <a:rPr lang="en-CA" smtClean="0"/>
              <a:t>17-05-16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42B7-DCE8-914B-A537-777C7E12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8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r" defTabSz="4572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Finding the </a:t>
            </a:r>
            <a:r>
              <a:rPr lang="en-US" sz="4000" b="1" dirty="0" err="1" smtClean="0"/>
              <a:t>centre</a:t>
            </a:r>
            <a:r>
              <a:rPr lang="en-US" sz="4000" b="1" dirty="0" smtClean="0"/>
              <a:t>: corrections for asymmetry in HTS datasets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Greg Gloor, Jean </a:t>
            </a:r>
            <a:r>
              <a:rPr lang="en-US" dirty="0" err="1" smtClean="0"/>
              <a:t>Macklaim</a:t>
            </a:r>
            <a:r>
              <a:rPr lang="en-US" dirty="0" smtClean="0"/>
              <a:t>, </a:t>
            </a:r>
            <a:r>
              <a:rPr lang="en-US" dirty="0" err="1" smtClean="0"/>
              <a:t>Jia</a:t>
            </a:r>
            <a:r>
              <a:rPr lang="en-US" dirty="0" smtClean="0"/>
              <a:t> Wu</a:t>
            </a:r>
          </a:p>
          <a:p>
            <a:r>
              <a:rPr lang="en-US" dirty="0" smtClean="0"/>
              <a:t>U. Western Ontario</a:t>
            </a:r>
          </a:p>
          <a:p>
            <a:r>
              <a:rPr lang="en-US" sz="2400" dirty="0" err="1"/>
              <a:t>g</a:t>
            </a:r>
            <a:r>
              <a:rPr lang="en-US" sz="2400" dirty="0" err="1" smtClean="0"/>
              <a:t>gloor.github.io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4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They all work!</a:t>
            </a:r>
            <a:endParaRPr lang="en-US" dirty="0"/>
          </a:p>
        </p:txBody>
      </p:sp>
      <p:pic>
        <p:nvPicPr>
          <p:cNvPr id="4" name="Content Placeholder 3" descr="Fig_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" r="-1267"/>
          <a:stretch/>
        </p:blipFill>
        <p:spPr>
          <a:xfrm>
            <a:off x="1146147" y="723287"/>
            <a:ext cx="5730730" cy="561948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33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fail in different ways and with different thresholds</a:t>
            </a:r>
            <a:endParaRPr lang="en-US" dirty="0"/>
          </a:p>
        </p:txBody>
      </p:sp>
      <p:pic>
        <p:nvPicPr>
          <p:cNvPr id="4" name="Content Placeholder 3" descr="Fig_fail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r="-8"/>
          <a:stretch/>
        </p:blipFill>
        <p:spPr>
          <a:xfrm>
            <a:off x="1920569" y="996107"/>
            <a:ext cx="5199232" cy="3232541"/>
          </a:xfrm>
        </p:spPr>
      </p:pic>
      <p:sp>
        <p:nvSpPr>
          <p:cNvPr id="5" name="TextBox 4"/>
          <p:cNvSpPr txBox="1"/>
          <p:nvPr/>
        </p:nvSpPr>
        <p:spPr>
          <a:xfrm>
            <a:off x="635027" y="4324708"/>
            <a:ext cx="779326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NZLR best in test dataset, but requires zero value asymmetry</a:t>
            </a:r>
          </a:p>
          <a:p>
            <a:r>
              <a:rPr lang="en-US" sz="2400" dirty="0" smtClean="0"/>
              <a:t>CLR, IQLR, median unaffected by actual value of asymmetry</a:t>
            </a:r>
          </a:p>
          <a:p>
            <a:r>
              <a:rPr lang="en-US" sz="2400" dirty="0" smtClean="0"/>
              <a:t>No approach is ‘set it and forget it’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1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must make some assumptions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0893" y="913877"/>
            <a:ext cx="5545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Assume Housekeeping functions invariant</a:t>
            </a:r>
            <a:endParaRPr lang="en-US" sz="2400" dirty="0" smtClean="0"/>
          </a:p>
          <a:p>
            <a:r>
              <a:rPr lang="en-US" sz="2400" dirty="0" smtClean="0"/>
              <a:t>CLR: </a:t>
            </a:r>
            <a:r>
              <a:rPr lang="en-US" sz="2400" b="1" dirty="0" smtClean="0">
                <a:solidFill>
                  <a:srgbClr val="1F497D"/>
                </a:solidFill>
              </a:rPr>
              <a:t>RPG</a:t>
            </a:r>
            <a:r>
              <a:rPr lang="en-US" sz="2400" dirty="0" smtClean="0"/>
              <a:t> 2.4x, </a:t>
            </a:r>
            <a:r>
              <a:rPr lang="en-US" sz="2400" b="1" dirty="0" smtClean="0">
                <a:solidFill>
                  <a:schemeClr val="accent2"/>
                </a:solidFill>
              </a:rPr>
              <a:t>GLY</a:t>
            </a:r>
            <a:r>
              <a:rPr lang="en-US" sz="2400" dirty="0" smtClean="0"/>
              <a:t> 2.5X</a:t>
            </a:r>
            <a:endParaRPr lang="en-US" sz="2400" baseline="300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758" b="-32727"/>
          <a:stretch/>
        </p:blipFill>
        <p:spPr>
          <a:xfrm>
            <a:off x="457200" y="2447350"/>
            <a:ext cx="8229600" cy="3678813"/>
          </a:xfrm>
        </p:spPr>
      </p:pic>
      <p:sp>
        <p:nvSpPr>
          <p:cNvPr id="14" name="TextBox 13"/>
          <p:cNvSpPr txBox="1"/>
          <p:nvPr/>
        </p:nvSpPr>
        <p:spPr>
          <a:xfrm>
            <a:off x="727957" y="215425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IQLR</a:t>
            </a:r>
            <a:r>
              <a:rPr lang="en-US" dirty="0"/>
              <a:t>: RPG </a:t>
            </a:r>
            <a:r>
              <a:rPr lang="en-US" dirty="0" smtClean="0"/>
              <a:t>1.6X, </a:t>
            </a:r>
            <a:r>
              <a:rPr lang="en-US" dirty="0"/>
              <a:t>GLY </a:t>
            </a:r>
            <a:r>
              <a:rPr lang="en-US" dirty="0" smtClean="0"/>
              <a:t>1.5X</a:t>
            </a:r>
            <a:endParaRPr 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3497907" y="2154257"/>
            <a:ext cx="256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NZLR: RPG 1.4X, </a:t>
            </a:r>
            <a:r>
              <a:rPr lang="en-US" dirty="0"/>
              <a:t>GLY </a:t>
            </a:r>
            <a:r>
              <a:rPr lang="en-US" dirty="0" smtClean="0"/>
              <a:t>1.4X</a:t>
            </a:r>
            <a:endParaRPr lang="en-US" baseline="30000" dirty="0"/>
          </a:p>
        </p:txBody>
      </p:sp>
      <p:sp>
        <p:nvSpPr>
          <p:cNvPr id="16" name="TextBox 15"/>
          <p:cNvSpPr txBox="1"/>
          <p:nvPr/>
        </p:nvSpPr>
        <p:spPr>
          <a:xfrm>
            <a:off x="6203677" y="2154257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ULR: </a:t>
            </a:r>
            <a:r>
              <a:rPr lang="en-US" dirty="0"/>
              <a:t>RPG </a:t>
            </a:r>
            <a:r>
              <a:rPr lang="en-US" dirty="0" smtClean="0"/>
              <a:t>1.06X, GLY 1.1X</a:t>
            </a:r>
            <a:endParaRPr lang="en-US" baseline="30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71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Sequencing is not counting</a:t>
            </a:r>
          </a:p>
          <a:p>
            <a:pPr lvl="1"/>
            <a:r>
              <a:rPr lang="en-US" dirty="0" smtClean="0"/>
              <a:t>Cannot always add 1</a:t>
            </a:r>
          </a:p>
          <a:p>
            <a:r>
              <a:rPr lang="en-US" dirty="0" smtClean="0"/>
              <a:t>Meta-</a:t>
            </a:r>
            <a:r>
              <a:rPr lang="en-US" dirty="0" err="1" smtClean="0"/>
              <a:t>transcriptomics</a:t>
            </a:r>
            <a:r>
              <a:rPr lang="en-US" dirty="0" smtClean="0"/>
              <a:t> is hard</a:t>
            </a:r>
          </a:p>
          <a:p>
            <a:r>
              <a:rPr lang="en-US" dirty="0" smtClean="0"/>
              <a:t>Assumptions must be made </a:t>
            </a:r>
          </a:p>
          <a:p>
            <a:pPr lvl="1"/>
            <a:r>
              <a:rPr lang="en-US" dirty="0" smtClean="0"/>
              <a:t>Some things must be constant, some things must be different</a:t>
            </a:r>
          </a:p>
          <a:p>
            <a:pPr lvl="1"/>
            <a:r>
              <a:rPr lang="en-US" dirty="0" smtClean="0"/>
              <a:t>If assume housekeeping genes constant, then can treat HTS data similar in concept to </a:t>
            </a:r>
            <a:r>
              <a:rPr lang="en-US" dirty="0" err="1" smtClean="0"/>
              <a:t>qPCR</a:t>
            </a:r>
            <a:endParaRPr lang="en-US" dirty="0" smtClean="0"/>
          </a:p>
          <a:p>
            <a:pPr lvl="2"/>
            <a:r>
              <a:rPr lang="en-US" dirty="0" smtClean="0"/>
              <a:t>Expression = YFG / Housekeeping gene(s)</a:t>
            </a:r>
          </a:p>
          <a:p>
            <a:r>
              <a:rPr lang="en-US" dirty="0" smtClean="0"/>
              <a:t>IQLR is good general purpose tool</a:t>
            </a:r>
          </a:p>
          <a:p>
            <a:r>
              <a:rPr lang="en-US" dirty="0" smtClean="0"/>
              <a:t>ULR is useful for extreme cases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4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223838" y="5293586"/>
            <a:ext cx="3556000" cy="1955800"/>
          </a:xfrm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charset="0"/>
              </a:rPr>
              <a:t>Acknowledgments</a:t>
            </a:r>
          </a:p>
        </p:txBody>
      </p:sp>
      <p:pic>
        <p:nvPicPr>
          <p:cNvPr id="3174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1246188"/>
            <a:ext cx="2087562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4827588"/>
            <a:ext cx="296545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8225"/>
            <a:ext cx="106045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3360738"/>
            <a:ext cx="10572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5" descr="CoDa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417638"/>
            <a:ext cx="31607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94275"/>
            <a:ext cx="2436813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4" name="TextBox 5"/>
          <p:cNvSpPr txBox="1">
            <a:spLocks noChangeArrowheads="1"/>
          </p:cNvSpPr>
          <p:nvPr/>
        </p:nvSpPr>
        <p:spPr bwMode="auto">
          <a:xfrm>
            <a:off x="473729" y="4535488"/>
            <a:ext cx="155714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Gregor</a:t>
            </a:r>
            <a:r>
              <a:rPr lang="en-US" sz="1800" dirty="0"/>
              <a:t> Reid</a:t>
            </a:r>
          </a:p>
          <a:p>
            <a:pPr eaLnBrk="1" hangingPunct="1"/>
            <a:r>
              <a:rPr lang="en-US" sz="1800" dirty="0"/>
              <a:t>Jeremy </a:t>
            </a:r>
            <a:r>
              <a:rPr lang="en-US" sz="1800" dirty="0" smtClean="0"/>
              <a:t>Burton</a:t>
            </a:r>
          </a:p>
          <a:p>
            <a:pPr eaLnBrk="1" hangingPunct="1"/>
            <a:r>
              <a:rPr lang="en-US" sz="1800" dirty="0" smtClean="0"/>
              <a:t>Michael Vu</a:t>
            </a:r>
          </a:p>
          <a:p>
            <a:pPr eaLnBrk="1" hangingPunct="1"/>
            <a:r>
              <a:rPr lang="en-US" sz="1800" dirty="0" err="1" smtClean="0"/>
              <a:t>Jia</a:t>
            </a:r>
            <a:r>
              <a:rPr lang="en-US" sz="1800" dirty="0"/>
              <a:t> </a:t>
            </a:r>
            <a:r>
              <a:rPr lang="en-US" sz="1800" dirty="0" err="1" smtClean="0"/>
              <a:t>Rong</a:t>
            </a:r>
            <a:r>
              <a:rPr lang="en-US" sz="1800" dirty="0" smtClean="0"/>
              <a:t> Wu</a:t>
            </a:r>
            <a:endParaRPr lang="en-US" sz="1800" dirty="0"/>
          </a:p>
        </p:txBody>
      </p:sp>
      <p:sp>
        <p:nvSpPr>
          <p:cNvPr id="31755" name="TextBox 17"/>
          <p:cNvSpPr txBox="1">
            <a:spLocks noChangeArrowheads="1"/>
          </p:cNvSpPr>
          <p:nvPr/>
        </p:nvSpPr>
        <p:spPr bwMode="auto">
          <a:xfrm>
            <a:off x="1516063" y="2479675"/>
            <a:ext cx="1165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Andrew</a:t>
            </a:r>
          </a:p>
          <a:p>
            <a:pPr eaLnBrk="1" hangingPunct="1"/>
            <a:r>
              <a:rPr lang="en-US" sz="1800"/>
              <a:t>Fernandes</a:t>
            </a:r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Jean</a:t>
            </a:r>
          </a:p>
          <a:p>
            <a:pPr eaLnBrk="1" hangingPunct="1"/>
            <a:r>
              <a:rPr lang="en-US" sz="1800"/>
              <a:t>Macklaim</a:t>
            </a:r>
          </a:p>
        </p:txBody>
      </p:sp>
      <p:sp>
        <p:nvSpPr>
          <p:cNvPr id="31756" name="TextBox 5"/>
          <p:cNvSpPr txBox="1">
            <a:spLocks noChangeArrowheads="1"/>
          </p:cNvSpPr>
          <p:nvPr/>
        </p:nvSpPr>
        <p:spPr bwMode="auto">
          <a:xfrm>
            <a:off x="5530850" y="2751138"/>
            <a:ext cx="233034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Vera </a:t>
            </a:r>
            <a:r>
              <a:rPr lang="en-US" sz="1800" dirty="0" err="1"/>
              <a:t>Pawlowsky-Glahn</a:t>
            </a:r>
            <a:endParaRPr lang="en-US" sz="1800" dirty="0"/>
          </a:p>
          <a:p>
            <a:pPr eaLnBrk="1" hangingPunct="1"/>
            <a:r>
              <a:rPr lang="en-US" sz="1800" dirty="0"/>
              <a:t>Juan Jose </a:t>
            </a:r>
            <a:r>
              <a:rPr lang="en-US" sz="1800" dirty="0" err="1" smtClean="0"/>
              <a:t>Egozcue</a:t>
            </a:r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Justin Silverberg</a:t>
            </a:r>
          </a:p>
        </p:txBody>
      </p:sp>
      <p:pic>
        <p:nvPicPr>
          <p:cNvPr id="31757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171575"/>
            <a:ext cx="258921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7163474" y="3611563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28276" y="5187041"/>
            <a:ext cx="1483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Agriculture and </a:t>
            </a:r>
            <a:r>
              <a:rPr lang="en-US" dirty="0" err="1" smtClean="0"/>
              <a:t>Agrifoods</a:t>
            </a:r>
            <a:endParaRPr lang="en-US" dirty="0" smtClean="0"/>
          </a:p>
          <a:p>
            <a:r>
              <a:rPr lang="en-US" dirty="0" smtClean="0"/>
              <a:t>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3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pic>
        <p:nvPicPr>
          <p:cNvPr id="6" name="Content Placeholder 5" descr="twtyf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9" r="-509"/>
          <a:stretch>
            <a:fillRect/>
          </a:stretch>
        </p:blipFill>
        <p:spPr>
          <a:xfrm>
            <a:off x="1561659" y="1509691"/>
            <a:ext cx="5783230" cy="3180554"/>
          </a:xfrm>
        </p:spPr>
      </p:pic>
      <p:sp>
        <p:nvSpPr>
          <p:cNvPr id="3" name="TextBox 2"/>
          <p:cNvSpPr txBox="1"/>
          <p:nvPr/>
        </p:nvSpPr>
        <p:spPr>
          <a:xfrm>
            <a:off x="911143" y="924915"/>
            <a:ext cx="73287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Meta-</a:t>
            </a:r>
            <a:r>
              <a:rPr lang="en-US" sz="3200" dirty="0" err="1" smtClean="0"/>
              <a:t>transcriptome</a:t>
            </a:r>
            <a:r>
              <a:rPr lang="en-US" sz="3200" dirty="0" smtClean="0"/>
              <a:t> of vaginal </a:t>
            </a:r>
            <a:r>
              <a:rPr lang="en-US" sz="3200" dirty="0" err="1" smtClean="0"/>
              <a:t>microbiome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316195" y="2190141"/>
            <a:ext cx="49092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</a:rPr>
              <a:t>H</a:t>
            </a:r>
          </a:p>
          <a:p>
            <a:pPr algn="r"/>
            <a:endParaRPr lang="en-US" dirty="0"/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endParaRPr lang="en-US" dirty="0" smtClean="0"/>
          </a:p>
          <a:p>
            <a:pPr algn="r"/>
            <a:r>
              <a:rPr lang="en-US" dirty="0" smtClean="0">
                <a:solidFill>
                  <a:srgbClr val="C0504D"/>
                </a:solidFill>
              </a:rPr>
              <a:t>BV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22310" y="3330255"/>
            <a:ext cx="975773" cy="480176"/>
          </a:xfrm>
          <a:prstGeom prst="rect">
            <a:avLst/>
          </a:prstGeom>
          <a:noFill/>
          <a:ln w="38100" cmpd="sng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27853" y="3330255"/>
            <a:ext cx="604050" cy="480176"/>
          </a:xfrm>
          <a:prstGeom prst="rect">
            <a:avLst/>
          </a:prstGeom>
          <a:noFill/>
          <a:ln w="38100" cmpd="sng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61659" y="4690245"/>
            <a:ext cx="564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Strongly asymmetric dataset of SEED functions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BV is a much more complex mixture of organisms than is 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Assumptions of tools not met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is truly differential? What is invariant?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5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 to basics</a:t>
            </a:r>
            <a:endParaRPr lang="en-US" dirty="0"/>
          </a:p>
        </p:txBody>
      </p:sp>
      <p:pic>
        <p:nvPicPr>
          <p:cNvPr id="4" name="Content Placeholder 3" descr="fig_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833" b="30506"/>
          <a:stretch/>
        </p:blipFill>
        <p:spPr>
          <a:xfrm>
            <a:off x="457200" y="1558743"/>
            <a:ext cx="5219959" cy="3740001"/>
          </a:xfrm>
        </p:spPr>
      </p:pic>
      <p:sp>
        <p:nvSpPr>
          <p:cNvPr id="6" name="TextBox 5"/>
          <p:cNvSpPr txBox="1"/>
          <p:nvPr/>
        </p:nvSpPr>
        <p:spPr>
          <a:xfrm>
            <a:off x="5438896" y="1852503"/>
            <a:ext cx="34602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DNA or RNA fragments from the environment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/>
              <a:t>r</a:t>
            </a:r>
            <a:r>
              <a:rPr lang="en-US" dirty="0" smtClean="0"/>
              <a:t>andom sample used to make a library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 random sample of the library is sequenced and mapped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This generates a table of counts per feature (OTU, gene) in each sample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The number of reads is determined by the machine</a:t>
            </a:r>
            <a:r>
              <a:rPr lang="en-US" b="1" dirty="0" smtClean="0"/>
              <a:t>!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Sequencing is not counting</a:t>
            </a:r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07125" y="6037263"/>
            <a:ext cx="213757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Gloor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2016. Ann.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Epidem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 et al. 2016.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Can. J. Micro.</a:t>
            </a:r>
          </a:p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Gloor et al. 2016 Aus. J. Stats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8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Counting our things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400175" y="3927475"/>
            <a:ext cx="6161088" cy="2644775"/>
          </a:xfrm>
        </p:spPr>
        <p:txBody>
          <a:bodyPr/>
          <a:lstStyle/>
          <a:p>
            <a:pPr eaLnBrk="1" hangingPunct="1">
              <a:defRPr/>
            </a:pPr>
            <a:r>
              <a:rPr lang="en-US" b="1" u="sng" dirty="0">
                <a:latin typeface="Calibri" charset="0"/>
              </a:rPr>
              <a:t>Example </a:t>
            </a:r>
            <a:r>
              <a:rPr lang="en-US" b="1" u="sng" dirty="0" smtClean="0">
                <a:latin typeface="Calibri" charset="0"/>
              </a:rPr>
              <a:t>100 random sample sets</a:t>
            </a:r>
            <a:endParaRPr lang="en-US" b="1" u="sng" dirty="0">
              <a:latin typeface="Calibri" charset="0"/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</a:t>
            </a:r>
            <a:r>
              <a:rPr lang="en-US" dirty="0">
                <a:latin typeface="Calibri" charset="0"/>
              </a:rPr>
              <a:t>1800</a:t>
            </a:r>
            <a:r>
              <a:rPr lang="en-US" dirty="0" smtClean="0">
                <a:latin typeface="Calibri" charset="0"/>
              </a:rPr>
              <a:t>-2200</a:t>
            </a:r>
            <a:endParaRPr lang="en-US" dirty="0">
              <a:latin typeface="Calibri" charset="0"/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 </a:t>
            </a:r>
            <a:r>
              <a:rPr lang="en-US" dirty="0">
                <a:latin typeface="Calibri" charset="0"/>
              </a:rPr>
              <a:t>8000-12000</a:t>
            </a: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</a:t>
            </a:r>
            <a:r>
              <a:rPr lang="en-US" dirty="0">
                <a:latin typeface="Calibri" charset="0"/>
              </a:rPr>
              <a:t>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1757363" y="4633913"/>
            <a:ext cx="8604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🐯</a:t>
            </a:r>
          </a:p>
          <a:p>
            <a:pPr eaLnBrk="1" hangingPunct="1"/>
            <a:r>
              <a:rPr lang="en-US" sz="3000"/>
              <a:t>🐞</a:t>
            </a:r>
          </a:p>
          <a:p>
            <a:pPr eaLnBrk="1" hangingPunct="1"/>
            <a:r>
              <a:rPr lang="en-US" sz="3000"/>
              <a:t>👽</a:t>
            </a: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55725"/>
            <a:ext cx="8186738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5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1109663" y="1417638"/>
            <a:ext cx="5821362" cy="4525962"/>
          </a:xfrm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Effect </a:t>
            </a:r>
            <a:r>
              <a:rPr lang="en-US" dirty="0" smtClean="0">
                <a:latin typeface="Calibri" charset="0"/>
              </a:rPr>
              <a:t>of </a:t>
            </a:r>
            <a:r>
              <a:rPr lang="en-US" dirty="0" smtClean="0">
                <a:latin typeface="Calibri" charset="0"/>
              </a:rPr>
              <a:t>fixed machine capacity</a:t>
            </a:r>
            <a:endParaRPr lang="en-US" dirty="0">
              <a:latin typeface="Calibri" charset="0"/>
            </a:endParaRP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5214470" y="3667125"/>
            <a:ext cx="3618379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 dirty="0"/>
              <a:t>Constant sum of </a:t>
            </a:r>
            <a:r>
              <a:rPr lang="en-US" sz="1800" b="1" u="sng" dirty="0" smtClean="0"/>
              <a:t>1000 (or any other)</a:t>
            </a:r>
            <a:endParaRPr lang="en-US" sz="1800" dirty="0"/>
          </a:p>
          <a:p>
            <a:pPr lvl="1" eaLnBrk="1" hangingPunct="1">
              <a:buFont typeface="Wingdings" charset="0"/>
              <a:buChar char="Ø"/>
            </a:pPr>
            <a:r>
              <a:rPr lang="en-US" sz="1600" dirty="0" smtClean="0"/>
              <a:t>Count </a:t>
            </a:r>
            <a:r>
              <a:rPr lang="en-US" sz="1600" dirty="0"/>
              <a:t>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RNA-</a:t>
            </a:r>
            <a:r>
              <a:rPr lang="en-US" sz="1600" dirty="0" err="1"/>
              <a:t>seq</a:t>
            </a:r>
            <a:r>
              <a:rPr lang="en-US" sz="1600" dirty="0"/>
              <a:t>, </a:t>
            </a:r>
            <a:r>
              <a:rPr lang="en-US" sz="1600" dirty="0" err="1"/>
              <a:t>metagenomics</a:t>
            </a:r>
            <a:r>
              <a:rPr lang="en-US" sz="1600" dirty="0"/>
              <a:t>, tag-sequencing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5" y="6037263"/>
            <a:ext cx="24801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Lovell et al, 2015.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PLoS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Comp Bio</a:t>
            </a:r>
          </a:p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2016. Ann Epidemiology</a:t>
            </a:r>
          </a:p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al. 2016. Can J. Micro</a:t>
            </a:r>
          </a:p>
        </p:txBody>
      </p:sp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Only have ratio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93825" y="3581476"/>
            <a:ext cx="6594475" cy="30777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X = [ x</a:t>
            </a:r>
            <a:r>
              <a:rPr lang="en-US" baseline="-25000" dirty="0">
                <a:latin typeface="+mn-lt"/>
                <a:ea typeface="+mn-ea"/>
                <a:cs typeface="+mn-cs"/>
              </a:rPr>
              <a:t>1</a:t>
            </a:r>
            <a:r>
              <a:rPr lang="en-US" dirty="0">
                <a:latin typeface="+mn-lt"/>
                <a:ea typeface="+mn-ea"/>
                <a:cs typeface="+mn-cs"/>
              </a:rPr>
              <a:t>, x</a:t>
            </a:r>
            <a:r>
              <a:rPr lang="en-US" baseline="-25000" dirty="0">
                <a:latin typeface="+mn-lt"/>
                <a:ea typeface="+mn-ea"/>
                <a:cs typeface="+mn-cs"/>
              </a:rPr>
              <a:t>2</a:t>
            </a:r>
            <a:r>
              <a:rPr lang="en-US" dirty="0">
                <a:latin typeface="+mn-lt"/>
                <a:ea typeface="+mn-ea"/>
                <a:cs typeface="+mn-cs"/>
              </a:rPr>
              <a:t>, </a:t>
            </a:r>
            <a:r>
              <a:rPr lang="is-IS" dirty="0">
                <a:latin typeface="+mn-lt"/>
                <a:ea typeface="+mn-ea"/>
                <a:cs typeface="+mn-cs"/>
              </a:rPr>
              <a:t>… x</a:t>
            </a:r>
            <a:r>
              <a:rPr lang="is-IS" baseline="-25000" dirty="0">
                <a:latin typeface="+mn-lt"/>
                <a:ea typeface="+mn-ea"/>
                <a:cs typeface="+mn-cs"/>
              </a:rPr>
              <a:t>D</a:t>
            </a:r>
            <a:r>
              <a:rPr lang="is-IS" dirty="0">
                <a:latin typeface="+mn-lt"/>
                <a:ea typeface="+mn-ea"/>
                <a:cs typeface="+mn-cs"/>
              </a:rPr>
              <a:t> ], </a:t>
            </a:r>
            <a:r>
              <a:rPr lang="en-US" dirty="0" err="1"/>
              <a:t>g</a:t>
            </a:r>
            <a:r>
              <a:rPr lang="en-US" baseline="-25000" dirty="0" err="1"/>
              <a:t>X</a:t>
            </a:r>
            <a:r>
              <a:rPr lang="en-US" dirty="0"/>
              <a:t> = geometric mean of X</a:t>
            </a:r>
            <a:endParaRPr lang="is-IS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dirty="0">
              <a:latin typeface="+mn-lt"/>
              <a:ea typeface="+mn-ea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latin typeface="+mn-lt"/>
                <a:ea typeface="+mn-ea"/>
                <a:cs typeface="+mn-cs"/>
              </a:rPr>
              <a:t>clr</a:t>
            </a:r>
            <a:r>
              <a:rPr lang="en-US" b="1" dirty="0">
                <a:latin typeface="+mn-lt"/>
                <a:ea typeface="+mn-ea"/>
                <a:cs typeface="+mn-cs"/>
              </a:rPr>
              <a:t>(x) = [ log(x</a:t>
            </a:r>
            <a:r>
              <a:rPr lang="en-US" b="1" baseline="-25000" dirty="0">
                <a:latin typeface="+mn-lt"/>
                <a:ea typeface="+mn-ea"/>
                <a:cs typeface="+mn-cs"/>
              </a:rPr>
              <a:t>1</a:t>
            </a:r>
            <a:r>
              <a:rPr lang="en-US" b="1" dirty="0">
                <a:latin typeface="+mn-lt"/>
                <a:ea typeface="+mn-ea"/>
                <a:cs typeface="+mn-cs"/>
              </a:rPr>
              <a:t>/</a:t>
            </a:r>
            <a:r>
              <a:rPr lang="en-US" b="1" dirty="0" err="1">
                <a:latin typeface="+mn-lt"/>
                <a:ea typeface="+mn-ea"/>
                <a:cs typeface="+mn-cs"/>
              </a:rPr>
              <a:t>g</a:t>
            </a:r>
            <a:r>
              <a:rPr lang="en-US" b="1" baseline="-25000" dirty="0" err="1">
                <a:latin typeface="+mn-lt"/>
                <a:ea typeface="+mn-ea"/>
                <a:cs typeface="+mn-cs"/>
              </a:rPr>
              <a:t>X</a:t>
            </a:r>
            <a:r>
              <a:rPr lang="en-US" b="1" dirty="0">
                <a:latin typeface="+mn-lt"/>
                <a:ea typeface="+mn-ea"/>
                <a:cs typeface="+mn-cs"/>
              </a:rPr>
              <a:t>), log(x</a:t>
            </a:r>
            <a:r>
              <a:rPr lang="en-US" b="1" baseline="-25000" dirty="0">
                <a:latin typeface="+mn-lt"/>
                <a:ea typeface="+mn-ea"/>
                <a:cs typeface="+mn-cs"/>
              </a:rPr>
              <a:t>2</a:t>
            </a:r>
            <a:r>
              <a:rPr lang="en-US" b="1" dirty="0">
                <a:latin typeface="+mn-lt"/>
                <a:ea typeface="+mn-ea"/>
                <a:cs typeface="+mn-cs"/>
              </a:rPr>
              <a:t>/</a:t>
            </a:r>
            <a:r>
              <a:rPr lang="en-US" b="1" dirty="0" err="1">
                <a:latin typeface="+mn-lt"/>
                <a:ea typeface="+mn-ea"/>
                <a:cs typeface="+mn-cs"/>
              </a:rPr>
              <a:t>g</a:t>
            </a:r>
            <a:r>
              <a:rPr lang="en-US" b="1" baseline="-25000" dirty="0" err="1">
                <a:latin typeface="+mn-lt"/>
                <a:ea typeface="+mn-ea"/>
                <a:cs typeface="+mn-cs"/>
              </a:rPr>
              <a:t>X</a:t>
            </a:r>
            <a:r>
              <a:rPr lang="en-US" b="1" dirty="0">
                <a:latin typeface="+mn-lt"/>
                <a:ea typeface="+mn-ea"/>
                <a:cs typeface="+mn-cs"/>
              </a:rPr>
              <a:t>), </a:t>
            </a:r>
            <a:r>
              <a:rPr lang="is-IS" b="1" dirty="0">
                <a:latin typeface="+mn-lt"/>
                <a:ea typeface="+mn-ea"/>
                <a:cs typeface="+mn-cs"/>
              </a:rPr>
              <a:t>… log(x</a:t>
            </a:r>
            <a:r>
              <a:rPr lang="is-IS" b="1" baseline="-25000" dirty="0">
                <a:latin typeface="+mn-lt"/>
                <a:ea typeface="+mn-ea"/>
                <a:cs typeface="+mn-cs"/>
              </a:rPr>
              <a:t>D</a:t>
            </a:r>
            <a:r>
              <a:rPr lang="is-IS" b="1" dirty="0">
                <a:latin typeface="+mn-lt"/>
                <a:ea typeface="+mn-ea"/>
                <a:cs typeface="+mn-cs"/>
              </a:rPr>
              <a:t>/g</a:t>
            </a:r>
            <a:r>
              <a:rPr lang="is-IS" b="1" baseline="-25000" dirty="0">
                <a:latin typeface="+mn-lt"/>
                <a:ea typeface="+mn-ea"/>
                <a:cs typeface="+mn-cs"/>
              </a:rPr>
              <a:t>X</a:t>
            </a:r>
            <a:r>
              <a:rPr lang="is-IS" b="1" dirty="0">
                <a:latin typeface="+mn-lt"/>
                <a:ea typeface="+mn-ea"/>
                <a:cs typeface="+mn-cs"/>
              </a:rPr>
              <a:t>) 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s-IS" dirty="0">
              <a:latin typeface="+mn-lt"/>
              <a:ea typeface="+mn-ea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CA" dirty="0">
                <a:latin typeface="+mn-lt"/>
                <a:ea typeface="+mn-ea"/>
                <a:cs typeface="+mn-cs"/>
              </a:rPr>
              <a:t>Measurements </a:t>
            </a:r>
            <a:r>
              <a:rPr lang="is-IS" dirty="0" smtClean="0">
                <a:latin typeface="+mn-lt"/>
                <a:ea typeface="+mn-ea"/>
                <a:cs typeface="+mn-cs"/>
              </a:rPr>
              <a:t>now </a:t>
            </a:r>
            <a:r>
              <a:rPr lang="is-IS" dirty="0" smtClean="0">
                <a:latin typeface="+mn-lt"/>
                <a:ea typeface="+mn-ea"/>
                <a:cs typeface="+mn-cs"/>
              </a:rPr>
              <a:t>logarithms of </a:t>
            </a:r>
            <a:r>
              <a:rPr lang="is-IS" dirty="0">
                <a:latin typeface="+mn-lt"/>
                <a:ea typeface="+mn-ea"/>
                <a:cs typeface="+mn-cs"/>
              </a:rPr>
              <a:t>ratios between parts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Courier New"/>
              <a:buChar char="o"/>
              <a:defRPr/>
            </a:pPr>
            <a:r>
              <a:rPr lang="is-IS" sz="1600" dirty="0">
                <a:latin typeface="+mn-lt"/>
                <a:ea typeface="+mn-ea"/>
                <a:cs typeface="+mn-cs"/>
              </a:rPr>
              <a:t>Abundance is not directly </a:t>
            </a:r>
            <a:r>
              <a:rPr lang="is-IS" sz="1600" dirty="0" smtClean="0">
                <a:latin typeface="+mn-lt"/>
                <a:ea typeface="+mn-ea"/>
                <a:cs typeface="+mn-cs"/>
              </a:rPr>
              <a:t>represented</a:t>
            </a:r>
            <a:endParaRPr lang="is-IS" sz="1600" dirty="0">
              <a:latin typeface="+mn-lt"/>
              <a:ea typeface="+mn-ea"/>
              <a:cs typeface="+mn-cs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Courier New"/>
              <a:buChar char="o"/>
              <a:defRPr/>
            </a:pPr>
            <a:r>
              <a:rPr lang="en-US" sz="1600" dirty="0">
                <a:latin typeface="+mn-lt"/>
                <a:ea typeface="+mn-ea"/>
                <a:cs typeface="+mn-cs"/>
              </a:rPr>
              <a:t>Values are now 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unconstrained, </a:t>
            </a:r>
            <a:endParaRPr lang="en-US" sz="1600" dirty="0" smtClean="0">
              <a:latin typeface="+mn-lt"/>
              <a:ea typeface="+mn-ea"/>
              <a:cs typeface="+mn-cs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Courier New"/>
              <a:buChar char="o"/>
              <a:defRPr/>
            </a:pPr>
            <a:r>
              <a:rPr lang="is-IS" dirty="0" smtClean="0">
                <a:latin typeface="+mn-lt"/>
                <a:ea typeface="+mn-ea"/>
                <a:cs typeface="+mn-cs"/>
              </a:rPr>
              <a:t>The </a:t>
            </a:r>
            <a:r>
              <a:rPr lang="is-IS" dirty="0">
                <a:latin typeface="+mn-lt"/>
                <a:ea typeface="+mn-ea"/>
                <a:cs typeface="+mn-cs"/>
              </a:rPr>
              <a:t>clr </a:t>
            </a:r>
            <a:r>
              <a:rPr lang="is-IS" dirty="0" smtClean="0">
                <a:latin typeface="+mn-lt"/>
                <a:ea typeface="+mn-ea"/>
                <a:cs typeface="+mn-cs"/>
              </a:rPr>
              <a:t>transformation is </a:t>
            </a:r>
            <a:r>
              <a:rPr lang="is-IS" dirty="0">
                <a:latin typeface="+mn-lt"/>
                <a:ea typeface="+mn-ea"/>
                <a:cs typeface="+mn-cs"/>
              </a:rPr>
              <a:t>scale </a:t>
            </a:r>
            <a:r>
              <a:rPr lang="is-IS" dirty="0" smtClean="0">
                <a:latin typeface="+mn-lt"/>
                <a:ea typeface="+mn-ea"/>
                <a:cs typeface="+mn-cs"/>
              </a:rPr>
              <a:t>invariant</a:t>
            </a:r>
            <a:endParaRPr lang="is-IS" dirty="0" smtClean="0">
              <a:latin typeface="+mn-lt"/>
              <a:ea typeface="+mn-ea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CA" dirty="0" smtClean="0"/>
              <a:t>Ratios </a:t>
            </a:r>
            <a:r>
              <a:rPr lang="is-IS" dirty="0" smtClean="0"/>
              <a:t>are linearly related</a:t>
            </a:r>
            <a:endParaRPr lang="is-IS" dirty="0">
              <a:latin typeface="+mn-lt"/>
              <a:ea typeface="+mn-ea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is-IS" dirty="0">
                <a:latin typeface="+mn-lt"/>
                <a:ea typeface="+mn-ea"/>
                <a:cs typeface="+mn-cs"/>
              </a:rPr>
              <a:t>Must delete, estimate or replace 0 values</a:t>
            </a:r>
          </a:p>
          <a:p>
            <a:pPr marL="285750" indent="-285750" algn="r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07125" y="6037263"/>
            <a:ext cx="28003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532" name="TextBox 1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22533" name="TextBox 9"/>
          <p:cNvSpPr txBox="1">
            <a:spLocks noChangeArrowheads="1"/>
          </p:cNvSpPr>
          <p:nvPr/>
        </p:nvSpPr>
        <p:spPr bwMode="auto">
          <a:xfrm>
            <a:off x="2257425" y="1460500"/>
            <a:ext cx="749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Count</a:t>
            </a:r>
          </a:p>
        </p:txBody>
      </p:sp>
      <p:sp>
        <p:nvSpPr>
          <p:cNvPr id="22534" name="TextBox 10"/>
          <p:cNvSpPr txBox="1">
            <a:spLocks noChangeArrowheads="1"/>
          </p:cNvSpPr>
          <p:nvPr/>
        </p:nvSpPr>
        <p:spPr bwMode="auto">
          <a:xfrm>
            <a:off x="3932238" y="1417638"/>
            <a:ext cx="1265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Sequencing</a:t>
            </a:r>
          </a:p>
        </p:txBody>
      </p:sp>
      <p:sp>
        <p:nvSpPr>
          <p:cNvPr id="22535" name="TextBox 11"/>
          <p:cNvSpPr txBox="1">
            <a:spLocks noChangeArrowheads="1"/>
          </p:cNvSpPr>
          <p:nvPr/>
        </p:nvSpPr>
        <p:spPr bwMode="auto">
          <a:xfrm>
            <a:off x="6097588" y="1460500"/>
            <a:ext cx="917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Simplex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99125" y="3289300"/>
            <a:ext cx="381000" cy="24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112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53263" y="3255963"/>
            <a:ext cx="381000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216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207125" y="1960563"/>
            <a:ext cx="31432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27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75300" y="3024188"/>
            <a:ext cx="314325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66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243763" y="3024188"/>
            <a:ext cx="379412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740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48438" y="1955800"/>
            <a:ext cx="381000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853</a:t>
            </a:r>
          </a:p>
        </p:txBody>
      </p:sp>
      <p:pic>
        <p:nvPicPr>
          <p:cNvPr id="22542" name="Content Placeholder 27" descr="TLA_3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 bwMode="auto">
          <a:xfrm>
            <a:off x="1587500" y="927100"/>
            <a:ext cx="5984875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4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0 in the 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002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Sequencing </a:t>
            </a:r>
            <a:r>
              <a:rPr lang="en-US" dirty="0" smtClean="0"/>
              <a:t>instruments do not </a:t>
            </a:r>
            <a:r>
              <a:rPr lang="en-US" dirty="0" smtClean="0"/>
              <a:t>count</a:t>
            </a:r>
            <a:endParaRPr lang="en-US" dirty="0" smtClean="0"/>
          </a:p>
          <a:p>
            <a:pPr lvl="1"/>
            <a:r>
              <a:rPr lang="en-US" dirty="0"/>
              <a:t>O</a:t>
            </a:r>
            <a:r>
              <a:rPr lang="en-US" dirty="0" smtClean="0"/>
              <a:t>bserved </a:t>
            </a:r>
            <a:r>
              <a:rPr lang="en-US" dirty="0" smtClean="0"/>
              <a:t>count in a sample is </a:t>
            </a:r>
            <a:r>
              <a:rPr lang="en-US" dirty="0" smtClean="0"/>
              <a:t>a single estimate of the probability of observing the </a:t>
            </a:r>
            <a:r>
              <a:rPr lang="en-US" dirty="0" smtClean="0"/>
              <a:t>count given the </a:t>
            </a:r>
            <a:r>
              <a:rPr lang="en-US" dirty="0" smtClean="0"/>
              <a:t>frequency of the molecule in the </a:t>
            </a:r>
            <a:r>
              <a:rPr lang="en-US" dirty="0" smtClean="0"/>
              <a:t>sample scaled by the total counts (sequencing depth, library size) </a:t>
            </a:r>
            <a:r>
              <a:rPr lang="en-US" dirty="0" smtClean="0"/>
              <a:t>of the sample</a:t>
            </a:r>
            <a:endParaRPr lang="en-US" dirty="0" smtClean="0"/>
          </a:p>
          <a:p>
            <a:r>
              <a:rPr lang="en-US" dirty="0" smtClean="0"/>
              <a:t>Our approach (ALDEx2)</a:t>
            </a:r>
          </a:p>
          <a:p>
            <a:pPr lvl="1"/>
            <a:r>
              <a:rPr lang="en-US" dirty="0" smtClean="0"/>
              <a:t>Generate a distribution of </a:t>
            </a:r>
            <a:r>
              <a:rPr lang="en-US" dirty="0" smtClean="0"/>
              <a:t>probabilities consistent with the data, </a:t>
            </a:r>
            <a:r>
              <a:rPr lang="en-US" dirty="0" err="1" smtClean="0"/>
              <a:t>clr</a:t>
            </a:r>
            <a:r>
              <a:rPr lang="en-US" dirty="0" smtClean="0"/>
              <a:t> transform, perform analyses and report expected values</a:t>
            </a:r>
          </a:p>
          <a:p>
            <a:pPr lvl="1"/>
            <a:r>
              <a:rPr lang="en-US" dirty="0" smtClean="0"/>
              <a:t>Dramatically reduces false positives with little or no loss of sensitivity for essentially any </a:t>
            </a:r>
            <a:r>
              <a:rPr lang="en-US" dirty="0" err="1" smtClean="0"/>
              <a:t>seq’omics</a:t>
            </a:r>
            <a:r>
              <a:rPr lang="en-US" dirty="0" smtClean="0"/>
              <a:t> </a:t>
            </a:r>
            <a:r>
              <a:rPr lang="en-US" dirty="0" smtClean="0"/>
              <a:t>dataset</a:t>
            </a:r>
          </a:p>
          <a:p>
            <a:pPr lvl="1"/>
            <a:r>
              <a:rPr lang="en-US" b="1" dirty="0" smtClean="0"/>
              <a:t>Still sensitive to outliers and asymmetry</a:t>
            </a:r>
            <a:endParaRPr lang="en-US" b="1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07125" y="6037263"/>
            <a:ext cx="18273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Fernandes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2013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PLoS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ONE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defRPr/>
            </a:pP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Thorsen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2016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Microbiome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74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Modelled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4" name="Content Placeholder 3" descr="Fig_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" b="-991"/>
          <a:stretch/>
        </p:blipFill>
        <p:spPr>
          <a:xfrm>
            <a:off x="457200" y="1115248"/>
            <a:ext cx="8229600" cy="3113400"/>
          </a:xfrm>
        </p:spPr>
      </p:pic>
      <p:sp>
        <p:nvSpPr>
          <p:cNvPr id="5" name="TextBox 4"/>
          <p:cNvSpPr txBox="1"/>
          <p:nvPr/>
        </p:nvSpPr>
        <p:spPr>
          <a:xfrm>
            <a:off x="457200" y="4244138"/>
            <a:ext cx="8448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Random data by polyester and Bowtie mapping to </a:t>
            </a:r>
            <a:r>
              <a:rPr lang="en-US" sz="2400" dirty="0" err="1" smtClean="0"/>
              <a:t>Sc</a:t>
            </a:r>
            <a:r>
              <a:rPr lang="en-US" sz="2400" dirty="0" smtClean="0"/>
              <a:t> genome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Include 2-5X symmetric difference (TP)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Include various amounts of asymmetric difference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Breaks assumptions of symmetric or stochastic noise in the system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</a:t>
            </a:r>
            <a:r>
              <a:rPr lang="en-US" sz="2400" dirty="0" err="1" smtClean="0"/>
              <a:t>centre</a:t>
            </a:r>
            <a:r>
              <a:rPr lang="en-US" sz="2400" dirty="0" smtClean="0"/>
              <a:t> of the data is pushed off the midline (</a:t>
            </a:r>
            <a:r>
              <a:rPr lang="en-US" sz="2400" dirty="0" err="1" smtClean="0"/>
              <a:t>gm</a:t>
            </a:r>
            <a:r>
              <a:rPr lang="en-US" sz="2400" dirty="0" smtClean="0"/>
              <a:t>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4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need a better estimate of the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b="1" dirty="0" err="1" smtClean="0"/>
              <a:t>clr</a:t>
            </a:r>
            <a:r>
              <a:rPr lang="en-US" sz="2800" b="1" dirty="0" smtClean="0"/>
              <a:t>(x) = [ log(x</a:t>
            </a:r>
            <a:r>
              <a:rPr lang="en-US" sz="2800" b="1" baseline="-25000" dirty="0" smtClean="0"/>
              <a:t>1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g</a:t>
            </a:r>
            <a:r>
              <a:rPr lang="en-US" sz="2800" b="1" baseline="-25000" dirty="0" err="1" smtClean="0"/>
              <a:t>X</a:t>
            </a:r>
            <a:r>
              <a:rPr lang="en-US" sz="2800" b="1" dirty="0" smtClean="0"/>
              <a:t>), log(x</a:t>
            </a:r>
            <a:r>
              <a:rPr lang="en-US" sz="2800" b="1" baseline="-25000" dirty="0" smtClean="0"/>
              <a:t>2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g</a:t>
            </a:r>
            <a:r>
              <a:rPr lang="en-US" sz="2800" b="1" baseline="-25000" dirty="0" err="1" smtClean="0"/>
              <a:t>X</a:t>
            </a:r>
            <a:r>
              <a:rPr lang="en-US" sz="2800" b="1" dirty="0" smtClean="0"/>
              <a:t>), </a:t>
            </a:r>
            <a:r>
              <a:rPr lang="is-IS" sz="2800" b="1" dirty="0" smtClean="0"/>
              <a:t>… log(x</a:t>
            </a:r>
            <a:r>
              <a:rPr lang="is-IS" sz="2800" b="1" baseline="-25000" dirty="0" smtClean="0"/>
              <a:t>D</a:t>
            </a:r>
            <a:r>
              <a:rPr lang="is-IS" sz="2800" b="1" dirty="0" smtClean="0"/>
              <a:t>/g</a:t>
            </a:r>
            <a:r>
              <a:rPr lang="is-IS" sz="2800" b="1" baseline="-25000" dirty="0" smtClean="0"/>
              <a:t>X</a:t>
            </a:r>
            <a:r>
              <a:rPr lang="is-IS" sz="2800" b="1" dirty="0" smtClean="0"/>
              <a:t>) ]</a:t>
            </a:r>
          </a:p>
          <a:p>
            <a:pPr marL="0" indent="0">
              <a:buNone/>
            </a:pPr>
            <a:r>
              <a:rPr lang="is-IS" sz="2800" b="1" dirty="0" smtClean="0"/>
              <a:t>The denominator must be comparable in the samples</a:t>
            </a:r>
          </a:p>
          <a:p>
            <a:pPr marL="0" indent="0">
              <a:buNone/>
            </a:pPr>
            <a:r>
              <a:rPr lang="is-IS" sz="2800" b="1" dirty="0" smtClean="0"/>
              <a:t>So, if asymmetric, find a common denominator</a:t>
            </a:r>
            <a:endParaRPr lang="is-IS" sz="2800" b="1" dirty="0"/>
          </a:p>
          <a:p>
            <a:r>
              <a:rPr lang="is-IS" sz="2800" dirty="0"/>
              <a:t>N</a:t>
            </a:r>
            <a:r>
              <a:rPr lang="is-IS" sz="2800" dirty="0" smtClean="0"/>
              <a:t>on-zero in group A or group B (NZLR)</a:t>
            </a:r>
          </a:p>
          <a:p>
            <a:r>
              <a:rPr lang="is-IS" sz="2800" dirty="0" smtClean="0"/>
              <a:t>Median of geometric distribution (MED)</a:t>
            </a:r>
          </a:p>
          <a:p>
            <a:r>
              <a:rPr lang="en-US" sz="2800" dirty="0" smtClean="0"/>
              <a:t>Median v</a:t>
            </a:r>
            <a:r>
              <a:rPr lang="is-IS" sz="2800" dirty="0" smtClean="0"/>
              <a:t>ariance +/- IQR (IQLR)</a:t>
            </a:r>
          </a:p>
          <a:p>
            <a:r>
              <a:rPr lang="en-US" sz="2800" dirty="0" smtClean="0"/>
              <a:t>U</a:t>
            </a:r>
            <a:r>
              <a:rPr lang="is-IS" sz="2800" dirty="0" smtClean="0"/>
              <a:t>ser defined (ULR)</a:t>
            </a:r>
          </a:p>
          <a:p>
            <a:pPr lvl="1"/>
            <a:r>
              <a:rPr lang="is-IS" sz="2400" dirty="0" smtClean="0"/>
              <a:t>qPCR</a:t>
            </a:r>
          </a:p>
          <a:p>
            <a:pPr marL="0" indent="0">
              <a:buNone/>
            </a:pPr>
            <a:endParaRPr lang="is-IS" sz="2800" b="1" dirty="0"/>
          </a:p>
          <a:p>
            <a:pPr marL="0" indent="0">
              <a:buNone/>
            </a:pPr>
            <a:endParaRPr lang="is-IS" sz="28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GLBIO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95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813</Words>
  <Application>Microsoft Macintosh PowerPoint</Application>
  <PresentationFormat>On-screen Show (4:3)</PresentationFormat>
  <Paragraphs>164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Finding the centre: corrections for asymmetry in HTS datasets</vt:lpstr>
      <vt:lpstr>Motivating example</vt:lpstr>
      <vt:lpstr>Back to basics</vt:lpstr>
      <vt:lpstr>Counting our things</vt:lpstr>
      <vt:lpstr>Effect of fixed machine capacity</vt:lpstr>
      <vt:lpstr>Only have ratio information</vt:lpstr>
      <vt:lpstr>The 0 in the room</vt:lpstr>
      <vt:lpstr>Modelled data</vt:lpstr>
      <vt:lpstr>We need a better estimate of the centre</vt:lpstr>
      <vt:lpstr>They all work!</vt:lpstr>
      <vt:lpstr>But fail in different ways and with different thresholds</vt:lpstr>
      <vt:lpstr>We must make some assumptions</vt:lpstr>
      <vt:lpstr>Summary</vt:lpstr>
      <vt:lpstr>Acknowledgments</vt:lpstr>
    </vt:vector>
  </TitlesOfParts>
  <Company>UWO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Gloor</dc:creator>
  <cp:lastModifiedBy>Greg Gloor</cp:lastModifiedBy>
  <cp:revision>26</cp:revision>
  <cp:lastPrinted>2017-05-16T18:22:16Z</cp:lastPrinted>
  <dcterms:created xsi:type="dcterms:W3CDTF">2017-05-16T01:20:44Z</dcterms:created>
  <dcterms:modified xsi:type="dcterms:W3CDTF">2017-05-16T18:52:02Z</dcterms:modified>
</cp:coreProperties>
</file>